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60" r:id="rId3"/>
    <p:sldId id="262" r:id="rId4"/>
    <p:sldId id="263" r:id="rId5"/>
    <p:sldId id="326" r:id="rId6"/>
    <p:sldId id="264" r:id="rId7"/>
    <p:sldId id="292" r:id="rId8"/>
    <p:sldId id="265" r:id="rId9"/>
    <p:sldId id="297" r:id="rId10"/>
    <p:sldId id="273" r:id="rId11"/>
    <p:sldId id="328" r:id="rId12"/>
    <p:sldId id="320" r:id="rId13"/>
    <p:sldId id="329" r:id="rId14"/>
    <p:sldId id="300" r:id="rId15"/>
    <p:sldId id="311" r:id="rId16"/>
    <p:sldId id="321" r:id="rId17"/>
    <p:sldId id="309" r:id="rId18"/>
    <p:sldId id="301" r:id="rId19"/>
    <p:sldId id="312" r:id="rId20"/>
    <p:sldId id="310" r:id="rId21"/>
    <p:sldId id="315" r:id="rId22"/>
    <p:sldId id="322" r:id="rId23"/>
    <p:sldId id="314" r:id="rId24"/>
    <p:sldId id="302" r:id="rId25"/>
    <p:sldId id="313" r:id="rId26"/>
    <p:sldId id="303" r:id="rId27"/>
    <p:sldId id="304" r:id="rId28"/>
    <p:sldId id="305" r:id="rId29"/>
    <p:sldId id="306" r:id="rId30"/>
    <p:sldId id="307" r:id="rId31"/>
    <p:sldId id="287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0" autoAdjust="0"/>
    <p:restoredTop sz="75963" autoAdjust="0"/>
  </p:normalViewPr>
  <p:slideViewPr>
    <p:cSldViewPr snapToGrid="0">
      <p:cViewPr varScale="1">
        <p:scale>
          <a:sx n="86" d="100"/>
          <a:sy n="86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1A5E-5B93-40A7-83C7-C20E863E657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C6CB-D45A-4176-B5F6-9910C2BBC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Fill in the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5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likes to fish? What’d a day of fishing like. What’s 2 days of fishing</a:t>
            </a:r>
          </a:p>
          <a:p>
            <a:endParaRPr lang="en-US" dirty="0"/>
          </a:p>
          <a:p>
            <a:r>
              <a:rPr lang="en-US" dirty="0"/>
              <a:t>You can do the same thing two days in a row with different results.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59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09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8C6CB-D45A-4176-B5F6-9910C2BBC2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82F1-EB75-226D-74E3-D462B55A3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9BCA1-DCCB-9E7C-EB40-1BA283EA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0A95-BA36-75E8-D952-48D83F80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2CD5D-1964-28C1-64D3-5EDE3212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2BD25-080B-2CD2-61C9-CD324B0C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4163-0CEB-16C7-0271-791BF739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C62AC-BD6B-B0EE-CB6F-3BA0EEB9F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D38A5-A746-73B9-80B6-606E29B0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FF05F-FECA-2078-275E-034795ED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3E5D-BFF2-27CE-A94A-CEED4E5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0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2D9EE-9203-F830-025F-317671E5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19D6-6F55-D1E7-A05B-9C3BAC505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8886-96CD-F9FB-4B8A-D34F91EE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A63B-B13E-0CB6-A31A-582EF6AF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0D574-4423-3A55-7F9D-D50FC1A6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4BD7-8A52-46D9-8849-9E9213388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3ADD-1C66-41E6-A150-B2160879C97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88D0D-7729-461D-AB68-869A8048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1E45-10E7-42A2-931B-CAC217AE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996F-9603-4DBE-B46E-002D7AD7F46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B41357-5090-4B96-8E1B-71F95F20B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FEB4-6B3B-42EA-FD15-FB7046B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3190-D098-F537-4DE4-0F496C441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053EF-B197-00B4-966B-F6A754D8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5311-F52D-AFC9-C454-344C5E49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5264-F7B8-B021-BB4F-C2900D2A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2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CE42-85D8-40D7-6EB3-F4C3B212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346FD-E88B-16E8-E1F3-91B14C3A7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8788-96C5-FEBC-C8F1-C25A44E2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4971-5996-FDC4-F07E-5675A952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A8DBE-92E8-9108-1291-B5E37ECB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903B-5274-06D7-F0FD-8A626BE2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DF50-3D3F-8130-8C44-84AA2BDBF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0A270-A08D-7588-77EC-348DF578A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829B5-5A5E-B76E-78EC-8C56717D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AF47F-F29D-E3D3-CF93-EEB6CA5A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1CEC4-B917-8899-6AD1-0DCC4E8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62A33-60D0-7882-8FE5-31BFDB8A758C}"/>
              </a:ext>
            </a:extLst>
          </p:cNvPr>
          <p:cNvSpPr/>
          <p:nvPr userDrawn="1"/>
        </p:nvSpPr>
        <p:spPr>
          <a:xfrm>
            <a:off x="-1" y="6458989"/>
            <a:ext cx="3024447" cy="399011"/>
          </a:xfrm>
          <a:prstGeom prst="rect">
            <a:avLst/>
          </a:prstGeom>
          <a:solidFill>
            <a:srgbClr val="05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B3F9F-C285-7CB6-6DFC-CA7CDD1DB72D}"/>
              </a:ext>
            </a:extLst>
          </p:cNvPr>
          <p:cNvSpPr/>
          <p:nvPr userDrawn="1"/>
        </p:nvSpPr>
        <p:spPr>
          <a:xfrm>
            <a:off x="3024447" y="6458989"/>
            <a:ext cx="3057698" cy="399011"/>
          </a:xfrm>
          <a:prstGeom prst="rect">
            <a:avLst/>
          </a:prstGeom>
          <a:solidFill>
            <a:srgbClr val="3E9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7CBA8-7A20-CA40-B74D-680243C3402C}"/>
              </a:ext>
            </a:extLst>
          </p:cNvPr>
          <p:cNvSpPr/>
          <p:nvPr userDrawn="1"/>
        </p:nvSpPr>
        <p:spPr>
          <a:xfrm>
            <a:off x="6082145" y="6458988"/>
            <a:ext cx="3057698" cy="399012"/>
          </a:xfrm>
          <a:prstGeom prst="rect">
            <a:avLst/>
          </a:prstGeom>
          <a:solidFill>
            <a:srgbClr val="4F8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07391-5B9D-5482-1346-7A7E2BBFBF37}"/>
              </a:ext>
            </a:extLst>
          </p:cNvPr>
          <p:cNvSpPr/>
          <p:nvPr userDrawn="1"/>
        </p:nvSpPr>
        <p:spPr>
          <a:xfrm>
            <a:off x="9139843" y="6458989"/>
            <a:ext cx="3052157" cy="399011"/>
          </a:xfrm>
          <a:prstGeom prst="rect">
            <a:avLst/>
          </a:prstGeom>
          <a:solidFill>
            <a:srgbClr val="86C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A9A9ABFE-1DA1-0CEF-085E-5C505E3317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0542"/>
            <a:ext cx="656819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09B0-B644-16A2-AD1F-C7236538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4ED81-7FD8-EE79-7AF5-6371D502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8FE3D-9A62-3FF2-F84E-3F92E60DC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E99BD-19DE-0D3D-3130-593F4A65A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2EE25-7D32-CBF8-0FED-7D32DF861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DB7108-EDC2-70E6-65EF-B428B5C1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1BC21-677F-ABA9-1661-3705B46B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05B0D-34F0-38B3-FC95-EF0B08A1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6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C06F-0510-87BB-2480-A5644B6B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CEF7-AB82-B890-C446-8E0BB156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D7D6E-4A17-9E5E-A69A-AAFFC84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48283-AA23-9A61-D35A-A78AEC16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E5723-989E-A37B-E4C6-F0AEAADC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9B0A8-80D4-044B-5658-718BA203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292F-239D-DB29-4954-08785924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948-8C79-040C-5B63-5AD4541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C285-BA3C-2A04-A9E6-8C5FC78B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19E76-4CE6-DBF9-BF7E-E706F0A51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6764-8997-7FFB-126A-5FF5E8B5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1DD4-C5AC-BDAC-A02E-375FE68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8D116-D441-7320-7038-73333600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EEE5-FA81-4F25-65AD-1ACC70EA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2F217-3ACC-3505-099C-E1276EB8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3494-0144-F0C1-B7FC-4EDE97724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8EC0E-02A8-CB74-76A6-66207F23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BF191-11F0-0799-6F71-E9C9718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628C1-26BD-40E8-3812-8D13E5AD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C491F-E997-1716-CDF6-B3EF9072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2F72-1747-7D67-8A61-86ACC647C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D532-687A-C680-EDDD-094ABD941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E43A-81BC-4DF2-A376-267B2EC2C95A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13C04-3006-1854-6EB2-3F8108D8E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AB5B6-AECF-9077-7EA0-F4BAF070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D19E-BEF7-4266-B389-9BFB913C3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78E5B109-E50B-348F-F6BE-456D69AA1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D059086-0EA3-34D8-3D8D-F2A462A70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"/>
            <a:ext cx="9144000" cy="6858001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SMALL BUSINESS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Social Media Workshop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3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906C-A1F9-E544-6B90-B443F7D9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8669-D010-9A58-1453-A387476F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cial media platform growth stats">
            <a:extLst>
              <a:ext uri="{FF2B5EF4-FFF2-40B4-BE49-F238E27FC236}">
                <a16:creationId xmlns:a16="http://schemas.microsoft.com/office/drawing/2014/main" id="{BDB8FB1B-5859-25FA-D8BC-8B273641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5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2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3FFE3-323E-EBAA-B556-61F106D1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243590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Who Are Your </a:t>
            </a:r>
            <a:r>
              <a:rPr lang="en-US" sz="4000" b="1" dirty="0"/>
              <a:t>Best</a:t>
            </a:r>
            <a:r>
              <a:rPr lang="en-US" sz="4000" dirty="0"/>
              <a:t> Customers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6A8F-4644-6A9C-5D13-FD5DE416B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Gender</a:t>
            </a:r>
          </a:p>
          <a:p>
            <a:r>
              <a:rPr lang="en-US" sz="2200"/>
              <a:t>Age</a:t>
            </a:r>
          </a:p>
          <a:p>
            <a:r>
              <a:rPr lang="en-US" sz="2200"/>
              <a:t>Income</a:t>
            </a:r>
          </a:p>
          <a:p>
            <a:r>
              <a:rPr lang="en-US" sz="2200"/>
              <a:t>Location</a:t>
            </a:r>
          </a:p>
          <a:p>
            <a:r>
              <a:rPr lang="en-US" sz="2200"/>
              <a:t>Unique Characteristics</a:t>
            </a:r>
          </a:p>
          <a:p>
            <a:pPr lvl="1"/>
            <a:r>
              <a:rPr lang="en-US" sz="2200"/>
              <a:t>Who makes the initial contact with you?</a:t>
            </a:r>
          </a:p>
          <a:p>
            <a:pPr lvl="1"/>
            <a:r>
              <a:rPr lang="en-US" sz="2200"/>
              <a:t>Who signs the check?</a:t>
            </a:r>
          </a:p>
        </p:txBody>
      </p:sp>
      <p:pic>
        <p:nvPicPr>
          <p:cNvPr id="8" name="Content Placeholder 7" descr="A picture containing blue, plant&#10;&#10;Description automatically generated">
            <a:extLst>
              <a:ext uri="{FF2B5EF4-FFF2-40B4-BE49-F238E27FC236}">
                <a16:creationId xmlns:a16="http://schemas.microsoft.com/office/drawing/2014/main" id="{5BDBCA60-D712-8CBA-4B50-A53B92F5B3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01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F672-7A9A-CA49-9A0F-3BE9E12B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5F7C-4336-0646-B3C7-D317705014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for Social Networking</a:t>
            </a:r>
          </a:p>
          <a:p>
            <a:r>
              <a:rPr lang="en-US" dirty="0"/>
              <a:t>Largest Age Group:</a:t>
            </a:r>
          </a:p>
          <a:p>
            <a:pPr lvl="1"/>
            <a:r>
              <a:rPr lang="en-US" dirty="0"/>
              <a:t>25-34 (31.5%)</a:t>
            </a:r>
          </a:p>
          <a:p>
            <a:r>
              <a:rPr lang="en-US" dirty="0"/>
              <a:t>Gender Breakdown</a:t>
            </a:r>
          </a:p>
          <a:p>
            <a:pPr lvl="1"/>
            <a:r>
              <a:rPr lang="en-US" dirty="0"/>
              <a:t>43% Female</a:t>
            </a:r>
          </a:p>
          <a:p>
            <a:pPr lvl="1"/>
            <a:r>
              <a:rPr lang="en-US" dirty="0"/>
              <a:t>57% Male</a:t>
            </a:r>
          </a:p>
          <a:p>
            <a:r>
              <a:rPr lang="en-US" dirty="0"/>
              <a:t>Time Spent Per Day:</a:t>
            </a:r>
          </a:p>
          <a:p>
            <a:pPr lvl="1"/>
            <a:r>
              <a:rPr lang="en-US" dirty="0"/>
              <a:t>33 Minutes</a:t>
            </a:r>
          </a:p>
          <a:p>
            <a:endParaRPr lang="en-US" dirty="0"/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F9B80D4C-4AE5-3F72-ABC2-F7523A71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219" y="1690688"/>
            <a:ext cx="5992069" cy="38526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C5AA98-5890-BA74-7EDB-A39346592B37}"/>
              </a:ext>
            </a:extLst>
          </p:cNvPr>
          <p:cNvSpPr txBox="1"/>
          <p:nvPr/>
        </p:nvSpPr>
        <p:spPr>
          <a:xfrm>
            <a:off x="6180564" y="5380684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rgbClr val="0F2741"/>
                </a:solidFill>
                <a:effectLst/>
              </a:rPr>
              <a:t>Distribution of Facebook users worldwide as of</a:t>
            </a:r>
            <a:br>
              <a:rPr lang="en-US" sz="1600" i="0" dirty="0">
                <a:solidFill>
                  <a:srgbClr val="0F2741"/>
                </a:solidFill>
                <a:effectLst/>
              </a:rPr>
            </a:br>
            <a:r>
              <a:rPr lang="en-US" sz="1600" i="0" dirty="0">
                <a:solidFill>
                  <a:srgbClr val="0F2741"/>
                </a:solidFill>
                <a:effectLst/>
              </a:rPr>
              <a:t>January 2023, by age and gender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3392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E628-A084-8CCC-5E99-A4CBF727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Business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35B4F-1685-9B1A-F7A5-8521F8F8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4740" cy="4351338"/>
          </a:xfrm>
        </p:spPr>
        <p:txBody>
          <a:bodyPr>
            <a:normAutofit/>
          </a:bodyPr>
          <a:lstStyle/>
          <a:p>
            <a:r>
              <a:rPr lang="en-US" dirty="0"/>
              <a:t>Company Owner Should Setup:</a:t>
            </a:r>
          </a:p>
          <a:p>
            <a:pPr lvl="1"/>
            <a:r>
              <a:rPr lang="en-US" dirty="0"/>
              <a:t>Meta Business Account</a:t>
            </a:r>
          </a:p>
          <a:p>
            <a:pPr lvl="1"/>
            <a:r>
              <a:rPr lang="en-US" dirty="0"/>
              <a:t>Facebook Page</a:t>
            </a:r>
          </a:p>
          <a:p>
            <a:pPr lvl="1"/>
            <a:r>
              <a:rPr lang="en-US" dirty="0"/>
              <a:t>Instagram Page</a:t>
            </a:r>
          </a:p>
          <a:p>
            <a:pPr lvl="1"/>
            <a:r>
              <a:rPr lang="en-US" dirty="0"/>
              <a:t>Ad Account</a:t>
            </a:r>
          </a:p>
          <a:p>
            <a:pPr lvl="1"/>
            <a:r>
              <a:rPr lang="en-US" dirty="0"/>
              <a:t>Pixel</a:t>
            </a:r>
          </a:p>
          <a:p>
            <a:r>
              <a:rPr lang="en-US" dirty="0"/>
              <a:t>Meta does not make it easy to transfer ownership.</a:t>
            </a:r>
          </a:p>
          <a:p>
            <a:r>
              <a:rPr lang="en-US" b="1" dirty="0"/>
              <a:t>Do it right the first time.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5343E-7F39-AC3D-DAA2-836C72D85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90" y="1825626"/>
            <a:ext cx="4795699" cy="2746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B9DC1-96B1-38A1-6546-052C67A711D0}"/>
              </a:ext>
            </a:extLst>
          </p:cNvPr>
          <p:cNvSpPr txBox="1"/>
          <p:nvPr/>
        </p:nvSpPr>
        <p:spPr>
          <a:xfrm>
            <a:off x="6243553" y="470693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business.facebook.com</a:t>
            </a:r>
          </a:p>
        </p:txBody>
      </p:sp>
    </p:spTree>
    <p:extLst>
      <p:ext uri="{BB962C8B-B14F-4D97-AF65-F5344CB8AC3E}">
        <p14:creationId xmlns:p14="http://schemas.microsoft.com/office/powerpoint/2010/main" val="112687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1687-76F3-2EF4-DAB7-7093A1D7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63D9-9D71-CCE8-7718-CD9F2731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7005"/>
            <a:ext cx="62428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Follow 80/20 Rule</a:t>
            </a:r>
          </a:p>
          <a:p>
            <a:pPr lvl="1"/>
            <a:r>
              <a:rPr lang="en-US" dirty="0"/>
              <a:t>80% of posts should be useful to audience</a:t>
            </a:r>
          </a:p>
          <a:p>
            <a:pPr lvl="1"/>
            <a:r>
              <a:rPr lang="en-US" dirty="0"/>
              <a:t>20% promote business</a:t>
            </a:r>
          </a:p>
          <a:p>
            <a:r>
              <a:rPr lang="en-US" dirty="0"/>
              <a:t>Text should not be more than 20% of the graphic</a:t>
            </a:r>
          </a:p>
          <a:p>
            <a:r>
              <a:rPr lang="en-US" dirty="0"/>
              <a:t>Make 1/3 posts actionable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 share articles, ask for opinions in the comments, etc.</a:t>
            </a:r>
          </a:p>
          <a:p>
            <a:r>
              <a:rPr lang="en-US" dirty="0"/>
              <a:t>Pin important posts to top of your feed</a:t>
            </a:r>
          </a:p>
          <a:p>
            <a:r>
              <a:rPr lang="en-US" dirty="0"/>
              <a:t>Use real people in pictures</a:t>
            </a:r>
          </a:p>
          <a:p>
            <a:r>
              <a:rPr lang="en-US" dirty="0"/>
              <a:t>12-15 words in copy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45733D-99C0-A771-30F3-D539529DDC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65" y="1690688"/>
            <a:ext cx="3649735" cy="43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B5A9-5706-AB4C-A008-AFE34855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 Success: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2B57-1271-9341-9747-054387AFD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Reach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Page Likes</a:t>
            </a:r>
          </a:p>
          <a:p>
            <a:r>
              <a:rPr lang="en-US" dirty="0"/>
              <a:t>Followers</a:t>
            </a:r>
          </a:p>
          <a:p>
            <a:r>
              <a:rPr lang="en-US" dirty="0"/>
              <a:t>Reactions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Shares</a:t>
            </a:r>
          </a:p>
          <a:p>
            <a:r>
              <a:rPr lang="en-US" dirty="0"/>
              <a:t>Photo Views</a:t>
            </a:r>
          </a:p>
          <a:p>
            <a:r>
              <a:rPr lang="en-US" dirty="0"/>
              <a:t>Link Clicks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548E64-D9E4-AA67-41F8-47CC47902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200" y="1690688"/>
            <a:ext cx="4156167" cy="45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4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F672-7A9A-CA49-9A0F-3BE9E12B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5F7C-4336-0646-B3C7-D317705014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for Photo Sharing</a:t>
            </a:r>
          </a:p>
          <a:p>
            <a:r>
              <a:rPr lang="en-US" dirty="0"/>
              <a:t>Largest Age Group:</a:t>
            </a:r>
          </a:p>
          <a:p>
            <a:pPr lvl="1"/>
            <a:r>
              <a:rPr lang="en-US" dirty="0"/>
              <a:t>25-34 (31.2%) </a:t>
            </a:r>
          </a:p>
          <a:p>
            <a:pPr lvl="1"/>
            <a:r>
              <a:rPr lang="en-US" dirty="0"/>
              <a:t>18-24 (31%)</a:t>
            </a:r>
          </a:p>
          <a:p>
            <a:r>
              <a:rPr lang="en-US" dirty="0"/>
              <a:t>Gender Breakdown:</a:t>
            </a:r>
          </a:p>
          <a:p>
            <a:pPr lvl="1"/>
            <a:r>
              <a:rPr lang="en-US" dirty="0"/>
              <a:t>48.4% Female</a:t>
            </a:r>
          </a:p>
          <a:p>
            <a:pPr lvl="1"/>
            <a:r>
              <a:rPr lang="en-US" dirty="0"/>
              <a:t>51.8% Male</a:t>
            </a:r>
          </a:p>
          <a:p>
            <a:r>
              <a:rPr lang="en-US" dirty="0"/>
              <a:t>Time Spent Per Day:</a:t>
            </a:r>
          </a:p>
          <a:p>
            <a:pPr lvl="1"/>
            <a:r>
              <a:rPr lang="en-US" dirty="0"/>
              <a:t>29 Minutes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C084D5F-DB26-CC80-1DA6-CCB3FE6FFE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029" y="1825625"/>
            <a:ext cx="5889703" cy="43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7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21FE-19CC-6645-9448-05953996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Business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99A08-575D-B54A-9A00-B6A8B8343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87162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Name = Business Name</a:t>
            </a:r>
          </a:p>
          <a:p>
            <a:r>
              <a:rPr lang="en-US" dirty="0"/>
              <a:t>Username Instagram.com/</a:t>
            </a:r>
            <a:r>
              <a:rPr lang="en-US" dirty="0" err="1"/>
              <a:t>impactgroupmarketing</a:t>
            </a:r>
            <a:endParaRPr lang="en-US" dirty="0"/>
          </a:p>
          <a:p>
            <a:r>
              <a:rPr lang="en-US" dirty="0"/>
              <a:t>Bio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Category</a:t>
            </a:r>
          </a:p>
          <a:p>
            <a:r>
              <a:rPr lang="en-US" dirty="0"/>
              <a:t>Email*</a:t>
            </a:r>
          </a:p>
          <a:p>
            <a:r>
              <a:rPr lang="en-US" dirty="0"/>
              <a:t>Phone Number*</a:t>
            </a:r>
          </a:p>
          <a:p>
            <a:r>
              <a:rPr lang="en-US" dirty="0"/>
              <a:t>Location*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*Include these if relevant to the business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27CD7-6C98-D0B1-E98E-81C0D6493D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57" y="1638213"/>
            <a:ext cx="5387162" cy="4367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763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1687-76F3-2EF4-DAB7-7093A1D7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63D9-9D71-CCE8-7718-CD9F27312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Make a “Professional Account”</a:t>
            </a:r>
          </a:p>
          <a:p>
            <a:r>
              <a:rPr lang="en-US" dirty="0"/>
              <a:t>Use relevant hashtags to expand reach</a:t>
            </a:r>
          </a:p>
          <a:p>
            <a:r>
              <a:rPr lang="en-US" dirty="0"/>
              <a:t>Post hashtags in first comment</a:t>
            </a:r>
          </a:p>
          <a:p>
            <a:r>
              <a:rPr lang="en-US" dirty="0"/>
              <a:t>Follow 80/20 Rule</a:t>
            </a:r>
          </a:p>
          <a:p>
            <a:pPr lvl="1"/>
            <a:r>
              <a:rPr lang="en-US" dirty="0"/>
              <a:t>80% of posts should be useful to audience</a:t>
            </a:r>
          </a:p>
          <a:p>
            <a:pPr lvl="1"/>
            <a:r>
              <a:rPr lang="en-US" dirty="0"/>
              <a:t>20% promote business</a:t>
            </a:r>
          </a:p>
          <a:p>
            <a:r>
              <a:rPr lang="en-US" dirty="0"/>
              <a:t>Ensure that any images used in posts have similar lighting/filters for a consistent look</a:t>
            </a:r>
          </a:p>
          <a:p>
            <a:r>
              <a:rPr lang="en-US" dirty="0"/>
              <a:t>Include real people in post images when possible</a:t>
            </a:r>
          </a:p>
          <a:p>
            <a:r>
              <a:rPr lang="en-US" dirty="0"/>
              <a:t>No links in copy – use “link in bio” phrase</a:t>
            </a:r>
          </a:p>
          <a:p>
            <a:r>
              <a:rPr lang="en-US" dirty="0"/>
              <a:t>Create Instagram Highlights to save stories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26099D-79F7-E4BA-4638-F9F66D2F0B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214" y="1690688"/>
            <a:ext cx="5405784" cy="2702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9816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B5A9-5706-AB4C-A008-AFE34855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2B57-1271-9341-9747-054387AFD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Reach</a:t>
            </a:r>
          </a:p>
          <a:p>
            <a:r>
              <a:rPr lang="en-US" dirty="0"/>
              <a:t>Profile Visits</a:t>
            </a:r>
          </a:p>
          <a:p>
            <a:r>
              <a:rPr lang="en-US" dirty="0"/>
              <a:t>Website Taps</a:t>
            </a:r>
          </a:p>
          <a:p>
            <a:r>
              <a:rPr lang="en-US" dirty="0"/>
              <a:t>Email Button Taps</a:t>
            </a:r>
          </a:p>
          <a:p>
            <a:r>
              <a:rPr lang="en-US" dirty="0"/>
              <a:t>Followers</a:t>
            </a:r>
          </a:p>
          <a:p>
            <a:r>
              <a:rPr lang="en-US" dirty="0"/>
              <a:t>Likes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Saves</a:t>
            </a:r>
          </a:p>
          <a:p>
            <a:r>
              <a:rPr lang="en-US" dirty="0"/>
              <a:t>Shares</a:t>
            </a:r>
          </a:p>
          <a:p>
            <a:r>
              <a:rPr lang="en-US" dirty="0"/>
              <a:t>Plays (Reels)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6730FC-6120-9CD9-686F-53DBFD5A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2488" y="38515"/>
            <a:ext cx="2932663" cy="63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8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BBF0-556A-F858-F55F-9AA7C33D1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0B8470-7C1F-FE49-FD1F-7F1C5231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2993230C-516F-A056-E573-A0D7EAA4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2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F89-6A7D-CB45-9442-A8D626E1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Reels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A0B-4313-FB47-A39F-F4DB133E2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85985" cy="4351338"/>
          </a:xfrm>
        </p:spPr>
        <p:txBody>
          <a:bodyPr/>
          <a:lstStyle/>
          <a:p>
            <a:r>
              <a:rPr lang="en-US" dirty="0"/>
              <a:t>Show real people</a:t>
            </a:r>
          </a:p>
          <a:p>
            <a:pPr lvl="1"/>
            <a:r>
              <a:rPr lang="en-US" dirty="0"/>
              <a:t>25% </a:t>
            </a:r>
            <a:r>
              <a:rPr lang="en-US"/>
              <a:t>higher click-through </a:t>
            </a:r>
            <a:r>
              <a:rPr lang="en-US" dirty="0"/>
              <a:t>rate</a:t>
            </a:r>
          </a:p>
          <a:p>
            <a:r>
              <a:rPr lang="en-US" dirty="0"/>
              <a:t>First 3 seconds are most important</a:t>
            </a:r>
          </a:p>
          <a:p>
            <a:r>
              <a:rPr lang="en-US" dirty="0"/>
              <a:t>Add text and optimize for sound-off viewing</a:t>
            </a:r>
          </a:p>
          <a:p>
            <a:r>
              <a:rPr lang="en-US" dirty="0"/>
              <a:t>Use trending audio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4E4174-947C-F19D-B700-1B340A57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547" y="1651889"/>
            <a:ext cx="2054595" cy="44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FB62F58-5849-1F73-4EB0-11B5458A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750" y="1651925"/>
            <a:ext cx="2054595" cy="44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0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F89-6A7D-CB45-9442-A8D626E1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A0B-4313-FB47-A39F-F4DB133E2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02551" cy="4351338"/>
          </a:xfrm>
        </p:spPr>
        <p:txBody>
          <a:bodyPr>
            <a:normAutofit/>
          </a:bodyPr>
          <a:lstStyle/>
          <a:p>
            <a:r>
              <a:rPr lang="en-US" dirty="0"/>
              <a:t>Use interactive stickers when possible</a:t>
            </a:r>
          </a:p>
          <a:p>
            <a:pPr lvl="1"/>
            <a:r>
              <a:rPr lang="en-US" dirty="0"/>
              <a:t>Question Sticker, Polls, etc.</a:t>
            </a:r>
          </a:p>
          <a:p>
            <a:r>
              <a:rPr lang="en-US" dirty="0"/>
              <a:t>Add relevant hashtags with the hashtag sticker or through text</a:t>
            </a:r>
          </a:p>
          <a:p>
            <a:r>
              <a:rPr lang="en-US" dirty="0"/>
              <a:t>Add a location </a:t>
            </a:r>
          </a:p>
          <a:p>
            <a:r>
              <a:rPr lang="en-US" dirty="0"/>
              <a:t>Add captions when needed and optimize for sound-off viewing</a:t>
            </a:r>
          </a:p>
          <a:p>
            <a:r>
              <a:rPr lang="en-US" dirty="0"/>
              <a:t>Add trending sounds/music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4A40A-46B6-AB0F-62D4-A069AD11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757" y="1470956"/>
            <a:ext cx="2648320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F672-7A9A-CA49-9A0F-3BE9E12B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TikTok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5F7C-4336-0646-B3C7-D31770501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2707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Fastest growing platform</a:t>
            </a:r>
          </a:p>
          <a:p>
            <a:r>
              <a:rPr lang="en-US" dirty="0"/>
              <a:t>Used for Interactive Media</a:t>
            </a:r>
          </a:p>
          <a:p>
            <a:r>
              <a:rPr lang="en-US" dirty="0"/>
              <a:t>1 Billion Monthly Active Users</a:t>
            </a:r>
          </a:p>
          <a:p>
            <a:r>
              <a:rPr lang="en-US" dirty="0"/>
              <a:t>Largest Age Group: 10-19 (25%)</a:t>
            </a:r>
          </a:p>
          <a:p>
            <a:r>
              <a:rPr lang="en-US" dirty="0"/>
              <a:t>Gender Breakdown</a:t>
            </a:r>
          </a:p>
          <a:p>
            <a:pPr lvl="1"/>
            <a:r>
              <a:rPr lang="en-US" dirty="0"/>
              <a:t>61% Female </a:t>
            </a:r>
          </a:p>
          <a:p>
            <a:pPr lvl="1"/>
            <a:r>
              <a:rPr lang="en-US" dirty="0"/>
              <a:t>39% Male</a:t>
            </a:r>
          </a:p>
          <a:p>
            <a:r>
              <a:rPr lang="en-US" dirty="0"/>
              <a:t>Time Spent Per Day: 89 Minutes</a:t>
            </a:r>
          </a:p>
          <a:p>
            <a:r>
              <a:rPr lang="en-US" dirty="0"/>
              <a:t>92% of users globally take action after watching a TikTok video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96049F34-B312-9B35-964B-2356F7BF27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64" y="1422707"/>
            <a:ext cx="5181600" cy="34398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505B7-80F0-B957-538F-636C19E4DE63}"/>
              </a:ext>
            </a:extLst>
          </p:cNvPr>
          <p:cNvSpPr txBox="1"/>
          <p:nvPr/>
        </p:nvSpPr>
        <p:spPr>
          <a:xfrm>
            <a:off x="6172202" y="4850518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rgbClr val="0F2741"/>
                </a:solidFill>
                <a:effectLst/>
              </a:rPr>
              <a:t>Distribution of TikTok users worldwide as of</a:t>
            </a:r>
            <a:br>
              <a:rPr lang="en-US" sz="1600" i="0" dirty="0">
                <a:solidFill>
                  <a:srgbClr val="0F2741"/>
                </a:solidFill>
                <a:effectLst/>
              </a:rPr>
            </a:br>
            <a:r>
              <a:rPr lang="en-US" sz="1600" i="0" dirty="0">
                <a:solidFill>
                  <a:srgbClr val="0F2741"/>
                </a:solidFill>
                <a:effectLst/>
              </a:rPr>
              <a:t>January 2023, by age and gender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92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F89-6A7D-CB45-9442-A8D626E1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TikTok Business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A0B-4313-FB47-A39F-F4DB133E27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Name = Business Name</a:t>
            </a:r>
          </a:p>
          <a:p>
            <a:r>
              <a:rPr lang="en-US" dirty="0"/>
              <a:t>Username (tiktok.com/@impactgroupmarketing)</a:t>
            </a:r>
          </a:p>
          <a:p>
            <a:r>
              <a:rPr lang="en-US" dirty="0"/>
              <a:t>Bio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Category</a:t>
            </a:r>
          </a:p>
          <a:p>
            <a:r>
              <a:rPr lang="en-US" dirty="0"/>
              <a:t>Email*</a:t>
            </a:r>
          </a:p>
          <a:p>
            <a:r>
              <a:rPr lang="en-US" dirty="0"/>
              <a:t>Phone Number*</a:t>
            </a:r>
          </a:p>
          <a:p>
            <a:r>
              <a:rPr lang="en-US" dirty="0"/>
              <a:t>Location*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*Include these if relevant to the business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C1158-BB98-2D92-3CCA-F1886BC08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654" y="1825625"/>
            <a:ext cx="4280561" cy="4399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1426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D1687-76F3-2EF4-DAB7-7093A1D7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TikTok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63D9-9D71-CCE8-7718-CD9F273124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Use popular or trending sounds in videos</a:t>
            </a:r>
          </a:p>
          <a:p>
            <a:r>
              <a:rPr lang="en-US" dirty="0"/>
              <a:t>Make sure videos are watermarked with the brand logo</a:t>
            </a:r>
          </a:p>
          <a:p>
            <a:r>
              <a:rPr lang="en-US" dirty="0"/>
              <a:t>Ensure that any images or logos used in the video are clear and in optimal resolution and size for TikTok</a:t>
            </a:r>
          </a:p>
          <a:p>
            <a:r>
              <a:rPr lang="en-US" dirty="0"/>
              <a:t>Utilize titles and turn on captions in videos to ensure that TikTok can recognize what your video is about</a:t>
            </a:r>
          </a:p>
          <a:p>
            <a:r>
              <a:rPr lang="en-US" dirty="0"/>
              <a:t>Utilize long-tail hashtags in video captions and popular hashtags in comments</a:t>
            </a:r>
          </a:p>
          <a:p>
            <a:r>
              <a:rPr lang="en-US" dirty="0"/>
              <a:t>Do NOT add #fyp or #foryou on videos</a:t>
            </a:r>
          </a:p>
          <a:p>
            <a:r>
              <a:rPr lang="en-US" dirty="0"/>
              <a:t>Post when your target audience is active on the platform</a:t>
            </a:r>
          </a:p>
          <a:p>
            <a:r>
              <a:rPr lang="en-US" dirty="0"/>
              <a:t>Make sure your video thumbnail shows/describes what your video is about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0F41D-19BE-9138-4323-38830C3C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763" y="1690688"/>
            <a:ext cx="2522913" cy="4385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DCBDB-48C8-A811-E0AA-864CBF30E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1"/>
          <a:stretch/>
        </p:blipFill>
        <p:spPr>
          <a:xfrm>
            <a:off x="6746488" y="1690687"/>
            <a:ext cx="2431312" cy="43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16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B5A9-5706-AB4C-A008-AFE34855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Success: TikTok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2B57-1271-9341-9747-054387AFD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Watch Time</a:t>
            </a:r>
          </a:p>
          <a:p>
            <a:r>
              <a:rPr lang="en-US" dirty="0"/>
              <a:t>Shares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Likes</a:t>
            </a:r>
          </a:p>
          <a:p>
            <a:r>
              <a:rPr lang="en-US" dirty="0"/>
              <a:t>Followers</a:t>
            </a:r>
          </a:p>
          <a:p>
            <a:endParaRPr lang="en-US" dirty="0"/>
          </a:p>
        </p:txBody>
      </p:sp>
      <p:pic>
        <p:nvPicPr>
          <p:cNvPr id="2050" name="Picture 2" descr="How to Use TikTok Analytics for Business : Social Media Examiner">
            <a:extLst>
              <a:ext uri="{FF2B5EF4-FFF2-40B4-BE49-F238E27FC236}">
                <a16:creationId xmlns:a16="http://schemas.microsoft.com/office/drawing/2014/main" id="{B4CFEBEF-EF35-0A9A-19F1-6964316C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3341" y="1527717"/>
            <a:ext cx="2252681" cy="45632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Use TikTok Analytics for Business : Social Media Examiner">
            <a:extLst>
              <a:ext uri="{FF2B5EF4-FFF2-40B4-BE49-F238E27FC236}">
                <a16:creationId xmlns:a16="http://schemas.microsoft.com/office/drawing/2014/main" id="{63DF70CE-31B7-4B04-854B-31C9F6C1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9564" y="1527717"/>
            <a:ext cx="2252681" cy="4518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69BC-8902-AA71-4AF9-F885DE47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ACB5-754A-372E-97DF-EBAD50FA9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84E9B37B-F253-507B-AE4C-486EA3ECB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9438717-A495-35AF-65D0-D922C06662AA}"/>
              </a:ext>
            </a:extLst>
          </p:cNvPr>
          <p:cNvSpPr txBox="1">
            <a:spLocks/>
          </p:cNvSpPr>
          <p:nvPr/>
        </p:nvSpPr>
        <p:spPr>
          <a:xfrm>
            <a:off x="1524000" y="-2"/>
            <a:ext cx="9144000" cy="685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Sponsored Content</a:t>
            </a:r>
          </a:p>
        </p:txBody>
      </p:sp>
    </p:spTree>
    <p:extLst>
      <p:ext uri="{BB962C8B-B14F-4D97-AF65-F5344CB8AC3E}">
        <p14:creationId xmlns:p14="http://schemas.microsoft.com/office/powerpoint/2010/main" val="166936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8BC3-B11C-3130-966F-E5587DB3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A064-22DD-F9DB-F5AD-08A0D138E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Boosted Post</a:t>
            </a:r>
          </a:p>
          <a:p>
            <a:pPr lvl="1"/>
            <a:r>
              <a:rPr lang="en-US" dirty="0"/>
              <a:t>Goal: More Reach</a:t>
            </a:r>
          </a:p>
          <a:p>
            <a:pPr lvl="1"/>
            <a:r>
              <a:rPr lang="en-US" dirty="0"/>
              <a:t>Uses an Existing Post</a:t>
            </a:r>
          </a:p>
          <a:p>
            <a:r>
              <a:rPr lang="en-US" dirty="0"/>
              <a:t>Ad Campaigns</a:t>
            </a:r>
          </a:p>
          <a:p>
            <a:pPr lvl="1"/>
            <a:r>
              <a:rPr lang="en-US" dirty="0"/>
              <a:t>Multiple Objectives</a:t>
            </a:r>
          </a:p>
          <a:p>
            <a:pPr lvl="1"/>
            <a:r>
              <a:rPr lang="en-US" dirty="0"/>
              <a:t>Multiple Placements</a:t>
            </a:r>
          </a:p>
          <a:p>
            <a:pPr lvl="1"/>
            <a:r>
              <a:rPr lang="en-US" dirty="0"/>
              <a:t>Multiple Display Options (Carousels, Call to Action Buttons,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Advanced Targeting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BE5BB-D1F5-425B-1860-CD6FC976E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1825625"/>
            <a:ext cx="5472283" cy="2788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20AECB-F079-31F2-2A29-CE54C6192999}"/>
              </a:ext>
            </a:extLst>
          </p:cNvPr>
          <p:cNvSpPr txBox="1"/>
          <p:nvPr/>
        </p:nvSpPr>
        <p:spPr>
          <a:xfrm>
            <a:off x="6771579" y="4746031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https://business.facebook.com/adsmanager</a:t>
            </a:r>
          </a:p>
        </p:txBody>
      </p:sp>
    </p:spTree>
    <p:extLst>
      <p:ext uri="{BB962C8B-B14F-4D97-AF65-F5344CB8AC3E}">
        <p14:creationId xmlns:p14="http://schemas.microsoft.com/office/powerpoint/2010/main" val="2178462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8BC3-B11C-3130-966F-E5587DB3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TikTok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5A064-22DD-F9DB-F5AD-08A0D138E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ads.tiktok.com</a:t>
            </a:r>
          </a:p>
          <a:p>
            <a:r>
              <a:rPr lang="en-US" dirty="0"/>
              <a:t>Multiple Demographic Targeting Options</a:t>
            </a:r>
          </a:p>
          <a:p>
            <a:r>
              <a:rPr lang="en-US" dirty="0"/>
              <a:t>Types of Creative: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Image</a:t>
            </a:r>
          </a:p>
          <a:p>
            <a:pPr lvl="1"/>
            <a:r>
              <a:rPr lang="en-US" dirty="0"/>
              <a:t>Hashtag Challenge</a:t>
            </a:r>
          </a:p>
          <a:p>
            <a:r>
              <a:rPr lang="en-US" dirty="0"/>
              <a:t>Campaign Objectives</a:t>
            </a:r>
          </a:p>
          <a:p>
            <a:pPr lvl="1"/>
            <a:r>
              <a:rPr lang="en-US" dirty="0"/>
              <a:t>Awareness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Show your ads with the maximum number of impressions in your targeted audience at the most efficient price.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Consideration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Drive people to any URL, such as your website's landing page, a blog post, an app, etc.</a:t>
            </a:r>
            <a:endParaRPr lang="en-US" dirty="0"/>
          </a:p>
          <a:p>
            <a:pPr lvl="1"/>
            <a:r>
              <a:rPr lang="en-US" dirty="0"/>
              <a:t>Conversion</a:t>
            </a:r>
          </a:p>
          <a:p>
            <a:pPr lvl="2"/>
            <a:r>
              <a:rPr lang="en-US" dirty="0"/>
              <a:t>Product sales, website conversions, app downloads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0DB70-9306-7D2D-5D6E-70320EB02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78" y="547222"/>
            <a:ext cx="4227184" cy="2486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402BCB-8BE7-BCB5-D5BE-6554F36A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784" y="3205510"/>
            <a:ext cx="4269878" cy="26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2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69BC-8902-AA71-4AF9-F885DE47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ACB5-754A-372E-97DF-EBAD50FA9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84E9B37B-F253-507B-AE4C-486EA3ECB6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9438717-A495-35AF-65D0-D922C06662AA}"/>
              </a:ext>
            </a:extLst>
          </p:cNvPr>
          <p:cNvSpPr txBox="1">
            <a:spLocks/>
          </p:cNvSpPr>
          <p:nvPr/>
        </p:nvSpPr>
        <p:spPr>
          <a:xfrm>
            <a:off x="1524000" y="-2"/>
            <a:ext cx="9144000" cy="685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Measuring Success</a:t>
            </a:r>
          </a:p>
        </p:txBody>
      </p:sp>
    </p:spTree>
    <p:extLst>
      <p:ext uri="{BB962C8B-B14F-4D97-AF65-F5344CB8AC3E}">
        <p14:creationId xmlns:p14="http://schemas.microsoft.com/office/powerpoint/2010/main" val="1400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C7E8-1A27-6637-B78F-E8B986B9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58352" cy="1956841"/>
          </a:xfrm>
        </p:spPr>
        <p:txBody>
          <a:bodyPr anchor="b">
            <a:normAutofit fontScale="90000"/>
          </a:bodyPr>
          <a:lstStyle/>
          <a:p>
            <a:r>
              <a:rPr lang="en-US" sz="4200" dirty="0"/>
              <a:t>Becky Chumley, </a:t>
            </a:r>
            <a:r>
              <a:rPr lang="en-US" sz="2800" i="1" dirty="0"/>
              <a:t>Partner + Director of Digital Marketing</a:t>
            </a:r>
            <a:endParaRPr lang="en-US" sz="4200" i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EE4D-0EBB-DABD-AC3D-613167FA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1622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Texas A&amp;M University</a:t>
            </a:r>
          </a:p>
          <a:p>
            <a:pPr lvl="1"/>
            <a:r>
              <a:rPr lang="en-US" sz="2200" dirty="0"/>
              <a:t>BS Technology Management ‘07</a:t>
            </a:r>
          </a:p>
          <a:p>
            <a:pPr lvl="1"/>
            <a:r>
              <a:rPr lang="en-US" sz="2200" dirty="0"/>
              <a:t>MS Education Technology ‘08</a:t>
            </a:r>
          </a:p>
          <a:p>
            <a:r>
              <a:rPr lang="en-US" sz="2200" dirty="0"/>
              <a:t>Built 350+ websites for small businesses</a:t>
            </a:r>
          </a:p>
          <a:p>
            <a:r>
              <a:rPr lang="en-US" sz="2200" dirty="0"/>
              <a:t>“All I ever wanted to do was build websites”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Two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3A44A59-B67A-8B64-2748-9F5C3040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6141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033-28A7-B4A6-692E-5A19BF8A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Marketing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DE478-3FA4-C123-B54F-80A9901498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Google Analytics 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EBB2D-C133-2386-4146-B2D254AFA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68" y="3429000"/>
            <a:ext cx="5570053" cy="2232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5F973-6CE5-3023-8009-D1426D378E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490" y="3429000"/>
            <a:ext cx="5251136" cy="2232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0231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126108E-5274-D0B5-5882-56E7F6A9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Us!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02B28742-90EE-71FB-E6C3-912207FC5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1449088"/>
            <a:ext cx="4286250" cy="4286250"/>
          </a:xfr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90F91320-B12B-33EA-A648-0197BB88F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866" y="1413000"/>
            <a:ext cx="4286250" cy="4286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C638A-958A-47AD-AA68-B7FE735CC8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311" y="5572546"/>
            <a:ext cx="718037" cy="718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3F11F3-E71A-E74E-EF85-6958D7EB56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392" y="5572546"/>
            <a:ext cx="718037" cy="7180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172DB9-58BC-F6A6-6522-BBF07205998E}"/>
              </a:ext>
            </a:extLst>
          </p:cNvPr>
          <p:cNvSpPr txBox="1"/>
          <p:nvPr/>
        </p:nvSpPr>
        <p:spPr>
          <a:xfrm>
            <a:off x="2707108" y="5700732"/>
            <a:ext cx="24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Becky Chumley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1B6B7-CBC7-83C5-0B51-AF6756B8AD6A}"/>
              </a:ext>
            </a:extLst>
          </p:cNvPr>
          <p:cNvSpPr txBox="1"/>
          <p:nvPr/>
        </p:nvSpPr>
        <p:spPr>
          <a:xfrm>
            <a:off x="8337729" y="5700732"/>
            <a:ext cx="24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Crenshaw</a:t>
            </a:r>
          </a:p>
        </p:txBody>
      </p:sp>
    </p:spTree>
    <p:extLst>
      <p:ext uri="{BB962C8B-B14F-4D97-AF65-F5344CB8AC3E}">
        <p14:creationId xmlns:p14="http://schemas.microsoft.com/office/powerpoint/2010/main" val="196249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0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CC7E8-1A27-6637-B78F-E8B986B9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Kevin Crenshaw, </a:t>
            </a:r>
            <a:r>
              <a:rPr lang="en-US" sz="2800" i="1" dirty="0"/>
              <a:t>Partner + CEO</a:t>
            </a:r>
            <a:endParaRPr lang="en-US" sz="5400" i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EE4D-0EBB-DABD-AC3D-613167FA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4670097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Texas A&amp;M University </a:t>
            </a:r>
          </a:p>
          <a:p>
            <a:pPr lvl="1"/>
            <a:r>
              <a:rPr lang="en-US" sz="2200" dirty="0"/>
              <a:t>BS Engineering Technology ‘01</a:t>
            </a:r>
          </a:p>
          <a:p>
            <a:r>
              <a:rPr lang="en-US" sz="2200" dirty="0"/>
              <a:t>Background in software development</a:t>
            </a:r>
          </a:p>
          <a:p>
            <a:r>
              <a:rPr lang="en-US" sz="2200" dirty="0"/>
              <a:t>19 years website development experience</a:t>
            </a:r>
          </a:p>
        </p:txBody>
      </p:sp>
      <p:pic>
        <p:nvPicPr>
          <p:cNvPr id="5" name="Picture 4" descr="A person sitting at a desk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A1B2B902-AB77-976E-BA96-19AB7760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502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DE04F-A8C4-97D5-360D-1C7BAEE9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8C53-1588-9A66-29E6-402CBB83FA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LinkedIn</a:t>
            </a:r>
          </a:p>
          <a:p>
            <a:r>
              <a:rPr lang="en-US" dirty="0"/>
              <a:t>Pinterest</a:t>
            </a:r>
          </a:p>
          <a:p>
            <a:r>
              <a:rPr lang="en-US" dirty="0"/>
              <a:t>Snapchat</a:t>
            </a:r>
          </a:p>
          <a:p>
            <a:r>
              <a:rPr lang="en-US" dirty="0"/>
              <a:t>TikTok</a:t>
            </a:r>
          </a:p>
          <a:p>
            <a:r>
              <a:rPr lang="en-US" dirty="0" err="1"/>
              <a:t>MySpace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48347-1292-44F7-A593-997131E13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78" y="1661733"/>
            <a:ext cx="1180555" cy="1180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BE153-E13D-4F66-A49E-D4323F3BC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678" y="3162404"/>
            <a:ext cx="1180554" cy="1180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E3F46-2AB0-4FE8-B948-D6A95144C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249" y="3105302"/>
            <a:ext cx="1180555" cy="1180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465FA-C064-44B0-922F-9C9837EFED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5" y="1661734"/>
            <a:ext cx="1180554" cy="1180554"/>
          </a:xfrm>
          <a:prstGeom prst="rect">
            <a:avLst/>
          </a:prstGeom>
        </p:spPr>
      </p:pic>
      <p:pic>
        <p:nvPicPr>
          <p:cNvPr id="8" name="Picture 7" descr="Image result for instagram circle icon">
            <a:extLst>
              <a:ext uri="{FF2B5EF4-FFF2-40B4-BE49-F238E27FC236}">
                <a16:creationId xmlns:a16="http://schemas.microsoft.com/office/drawing/2014/main" id="{D746798C-8688-44E3-98AC-7013997D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1351" y="1661732"/>
            <a:ext cx="1180555" cy="1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napchat circle icon">
            <a:extLst>
              <a:ext uri="{FF2B5EF4-FFF2-40B4-BE49-F238E27FC236}">
                <a16:creationId xmlns:a16="http://schemas.microsoft.com/office/drawing/2014/main" id="{38BED4F3-2118-46CC-9114-AA9D9CFE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6355" y="2779081"/>
            <a:ext cx="1832996" cy="18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iktok - Free business icons">
            <a:extLst>
              <a:ext uri="{FF2B5EF4-FFF2-40B4-BE49-F238E27FC236}">
                <a16:creationId xmlns:a16="http://schemas.microsoft.com/office/drawing/2014/main" id="{61715ADC-F4D4-68CE-C07A-4689F530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678" y="4663074"/>
            <a:ext cx="1180555" cy="1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60890C-35C8-8896-9BBC-F06DA460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248" y="4663074"/>
            <a:ext cx="1180555" cy="11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space - Free social media icons">
            <a:extLst>
              <a:ext uri="{FF2B5EF4-FFF2-40B4-BE49-F238E27FC236}">
                <a16:creationId xmlns:a16="http://schemas.microsoft.com/office/drawing/2014/main" id="{6801F725-E62C-9DCF-6D9D-2C22D0FE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7025" y="4605989"/>
            <a:ext cx="1180554" cy="11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63DB-B090-1BEF-F445-01972303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6023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So, You Want to Catch Fish?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8F2E97-9B8F-11A4-8221-B977DED0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06779" cy="4351338"/>
          </a:xfrm>
        </p:spPr>
        <p:txBody>
          <a:bodyPr/>
          <a:lstStyle/>
          <a:p>
            <a:r>
              <a:rPr lang="en-US" dirty="0"/>
              <a:t>Why is marketing like fishing?</a:t>
            </a:r>
          </a:p>
          <a:p>
            <a:r>
              <a:rPr lang="en-US" dirty="0"/>
              <a:t>ROI is not guaranteed</a:t>
            </a:r>
          </a:p>
          <a:p>
            <a:r>
              <a:rPr lang="en-US" dirty="0"/>
              <a:t>Strategies change</a:t>
            </a:r>
          </a:p>
          <a:p>
            <a:r>
              <a:rPr lang="en-US" dirty="0"/>
              <a:t>Work with the variables you have control over</a:t>
            </a:r>
          </a:p>
          <a:p>
            <a:r>
              <a:rPr lang="en-US" dirty="0"/>
              <a:t>Don’t know anything about fishing?</a:t>
            </a:r>
          </a:p>
          <a:p>
            <a:pPr lvl="1"/>
            <a:r>
              <a:rPr lang="en-US" dirty="0"/>
              <a:t>Hire a guide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918F4EE-D106-3346-184B-71BC1B95A8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018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4806-7C9F-1B7D-52B8-A94C045A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FE0FE-E2C0-F22C-8010-0DC80DA420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Paid Advertising </a:t>
            </a:r>
          </a:p>
          <a:p>
            <a:pPr lvl="1"/>
            <a:r>
              <a:rPr lang="en-US" dirty="0"/>
              <a:t>Google Ads</a:t>
            </a:r>
          </a:p>
          <a:p>
            <a:pPr lvl="1"/>
            <a:r>
              <a:rPr lang="en-US" dirty="0"/>
              <a:t>Meta Ads</a:t>
            </a:r>
          </a:p>
          <a:p>
            <a:r>
              <a:rPr lang="en-US" dirty="0"/>
              <a:t>Email Marketing</a:t>
            </a:r>
          </a:p>
          <a:p>
            <a:r>
              <a:rPr lang="en-US" dirty="0"/>
              <a:t>Search Engine Optimization</a:t>
            </a: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id="{777BAC36-0D11-4F78-8A1C-7D902ED89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6299" y="1145595"/>
            <a:ext cx="3872958" cy="45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8CBE9-70C4-A3EA-D268-A069DBC36C21}"/>
              </a:ext>
            </a:extLst>
          </p:cNvPr>
          <p:cNvSpPr txBox="1"/>
          <p:nvPr/>
        </p:nvSpPr>
        <p:spPr>
          <a:xfrm>
            <a:off x="4372360" y="6062438"/>
            <a:ext cx="347532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Logo &amp; Branding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D0E61-4C91-9316-F171-80B0D740FF5C}"/>
              </a:ext>
            </a:extLst>
          </p:cNvPr>
          <p:cNvSpPr txBox="1"/>
          <p:nvPr/>
        </p:nvSpPr>
        <p:spPr>
          <a:xfrm>
            <a:off x="4518287" y="5772589"/>
            <a:ext cx="318347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Business Cards/Leave Behind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863DEF-0035-5FEA-BBC8-2D053B28C815}"/>
              </a:ext>
            </a:extLst>
          </p:cNvPr>
          <p:cNvSpPr txBox="1"/>
          <p:nvPr/>
        </p:nvSpPr>
        <p:spPr>
          <a:xfrm>
            <a:off x="4668682" y="5482740"/>
            <a:ext cx="288268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48C6F-71CB-2890-9C8F-E417E0E17E5D}"/>
              </a:ext>
            </a:extLst>
          </p:cNvPr>
          <p:cNvSpPr txBox="1"/>
          <p:nvPr/>
        </p:nvSpPr>
        <p:spPr>
          <a:xfrm>
            <a:off x="2547411" y="4182500"/>
            <a:ext cx="275154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Google Ads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87889-9089-7758-8D7A-144507026585}"/>
              </a:ext>
            </a:extLst>
          </p:cNvPr>
          <p:cNvSpPr txBox="1"/>
          <p:nvPr/>
        </p:nvSpPr>
        <p:spPr>
          <a:xfrm>
            <a:off x="7045472" y="4182500"/>
            <a:ext cx="25991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Social Media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A9ABF-90A2-9FBC-EFCF-7D79905D9496}"/>
              </a:ext>
            </a:extLst>
          </p:cNvPr>
          <p:cNvSpPr txBox="1"/>
          <p:nvPr/>
        </p:nvSpPr>
        <p:spPr>
          <a:xfrm>
            <a:off x="2547411" y="3348732"/>
            <a:ext cx="275154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Social Media 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99FEB-21BD-6A65-4B0F-D1E3C7EB585F}"/>
              </a:ext>
            </a:extLst>
          </p:cNvPr>
          <p:cNvSpPr txBox="1"/>
          <p:nvPr/>
        </p:nvSpPr>
        <p:spPr>
          <a:xfrm>
            <a:off x="2547411" y="3783241"/>
            <a:ext cx="275154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Search Engine Optimization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A4789-F87F-C266-50BD-C1F2B4446DB9}"/>
              </a:ext>
            </a:extLst>
          </p:cNvPr>
          <p:cNvSpPr txBox="1"/>
          <p:nvPr/>
        </p:nvSpPr>
        <p:spPr>
          <a:xfrm>
            <a:off x="7045473" y="3336070"/>
            <a:ext cx="25991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Blog Writing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8DE257-DFA6-05C5-C8CC-4E890567A15F}"/>
              </a:ext>
            </a:extLst>
          </p:cNvPr>
          <p:cNvSpPr txBox="1"/>
          <p:nvPr/>
        </p:nvSpPr>
        <p:spPr>
          <a:xfrm>
            <a:off x="7045472" y="2884761"/>
            <a:ext cx="25991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Email Marketing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B931D-FF71-B4BE-E825-F89D8505A609}"/>
              </a:ext>
            </a:extLst>
          </p:cNvPr>
          <p:cNvSpPr txBox="1"/>
          <p:nvPr/>
        </p:nvSpPr>
        <p:spPr>
          <a:xfrm>
            <a:off x="7045472" y="2433498"/>
            <a:ext cx="25991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Reputation Management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5816838-607A-168E-C01F-40104A8A2AD2}"/>
              </a:ext>
            </a:extLst>
          </p:cNvPr>
          <p:cNvSpPr/>
          <p:nvPr/>
        </p:nvSpPr>
        <p:spPr>
          <a:xfrm>
            <a:off x="5818191" y="4946109"/>
            <a:ext cx="578238" cy="52767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83E028-66F5-CAA2-DF9D-9BEC9E1B7E94}"/>
              </a:ext>
            </a:extLst>
          </p:cNvPr>
          <p:cNvSpPr/>
          <p:nvPr/>
        </p:nvSpPr>
        <p:spPr>
          <a:xfrm>
            <a:off x="2547410" y="4599045"/>
            <a:ext cx="7097177" cy="321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70ABB-7508-23ED-1FA6-314ADE12E09C}"/>
              </a:ext>
            </a:extLst>
          </p:cNvPr>
          <p:cNvSpPr txBox="1"/>
          <p:nvPr/>
        </p:nvSpPr>
        <p:spPr>
          <a:xfrm>
            <a:off x="2559442" y="4608006"/>
            <a:ext cx="283070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LEAD GENERATION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2D3B4D-7785-ED7C-1E3B-1DB3093F0AA2}"/>
              </a:ext>
            </a:extLst>
          </p:cNvPr>
          <p:cNvSpPr txBox="1"/>
          <p:nvPr/>
        </p:nvSpPr>
        <p:spPr>
          <a:xfrm>
            <a:off x="7045472" y="4603526"/>
            <a:ext cx="2599115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BRAND AWARENESS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A405B-5820-C994-0BE2-03F2AB4F5044}"/>
              </a:ext>
            </a:extLst>
          </p:cNvPr>
          <p:cNvSpPr txBox="1"/>
          <p:nvPr/>
        </p:nvSpPr>
        <p:spPr>
          <a:xfrm>
            <a:off x="2547411" y="2895373"/>
            <a:ext cx="275154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Google Local Service 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44B83-AC98-7229-F1F1-9E98F695341C}"/>
              </a:ext>
            </a:extLst>
          </p:cNvPr>
          <p:cNvSpPr txBox="1"/>
          <p:nvPr/>
        </p:nvSpPr>
        <p:spPr>
          <a:xfrm>
            <a:off x="7045472" y="2009271"/>
            <a:ext cx="2599116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Geofencing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4B1AF-FAE4-0C51-50F3-FDB69BEA86AE}"/>
              </a:ext>
            </a:extLst>
          </p:cNvPr>
          <p:cNvSpPr txBox="1"/>
          <p:nvPr/>
        </p:nvSpPr>
        <p:spPr>
          <a:xfrm>
            <a:off x="7045472" y="3793261"/>
            <a:ext cx="2599115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Raleway" panose="020B0503030101060003" pitchFamily="34" charset="0"/>
              </a:rPr>
              <a:t>Social Media Ads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21D38A-D1B7-B456-3581-992D3217583C}"/>
              </a:ext>
            </a:extLst>
          </p:cNvPr>
          <p:cNvSpPr txBox="1"/>
          <p:nvPr/>
        </p:nvSpPr>
        <p:spPr>
          <a:xfrm>
            <a:off x="2547410" y="2286270"/>
            <a:ext cx="27515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PULL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9F24B0-25CD-29E4-9191-272540835BDC}"/>
              </a:ext>
            </a:extLst>
          </p:cNvPr>
          <p:cNvSpPr txBox="1"/>
          <p:nvPr/>
        </p:nvSpPr>
        <p:spPr>
          <a:xfrm>
            <a:off x="7045471" y="1450793"/>
            <a:ext cx="2599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PUSH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E86833F2-94D3-BA76-F768-7B81B56A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102" cy="1325563"/>
          </a:xfrm>
        </p:spPr>
        <p:txBody>
          <a:bodyPr>
            <a:normAutofit/>
          </a:bodyPr>
          <a:lstStyle/>
          <a:p>
            <a:r>
              <a:rPr lang="en-US" sz="3900" dirty="0"/>
              <a:t>Marketing &amp; The Business Life Cycle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942CB-A51B-BCDF-EDEF-4D64D7B50320}"/>
              </a:ext>
            </a:extLst>
          </p:cNvPr>
          <p:cNvSpPr txBox="1"/>
          <p:nvPr/>
        </p:nvSpPr>
        <p:spPr>
          <a:xfrm>
            <a:off x="2338597" y="5730630"/>
            <a:ext cx="197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IDEA STAGE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AA599B-90B7-0849-30E7-78D6C59D6723}"/>
              </a:ext>
            </a:extLst>
          </p:cNvPr>
          <p:cNvSpPr/>
          <p:nvPr/>
        </p:nvSpPr>
        <p:spPr>
          <a:xfrm>
            <a:off x="3923183" y="5179671"/>
            <a:ext cx="4654375" cy="162921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ED43E-8D10-3BDE-8000-3E648C55B0AA}"/>
              </a:ext>
            </a:extLst>
          </p:cNvPr>
          <p:cNvSpPr txBox="1"/>
          <p:nvPr/>
        </p:nvSpPr>
        <p:spPr>
          <a:xfrm>
            <a:off x="586585" y="3511071"/>
            <a:ext cx="1974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BUSINESS</a:t>
            </a:r>
            <a:br>
              <a:rPr lang="en-US" b="1" dirty="0"/>
            </a:br>
            <a:r>
              <a:rPr lang="en-US" b="1" dirty="0"/>
              <a:t>BUILDING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8CB27C-5242-1CBB-101D-8B7A75273604}"/>
              </a:ext>
            </a:extLst>
          </p:cNvPr>
          <p:cNvSpPr/>
          <p:nvPr/>
        </p:nvSpPr>
        <p:spPr>
          <a:xfrm>
            <a:off x="2064932" y="1617628"/>
            <a:ext cx="5581650" cy="485611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111935-4239-D837-2297-1978F08579DC}"/>
              </a:ext>
            </a:extLst>
          </p:cNvPr>
          <p:cNvSpPr txBox="1"/>
          <p:nvPr/>
        </p:nvSpPr>
        <p:spPr>
          <a:xfrm>
            <a:off x="10586494" y="3256399"/>
            <a:ext cx="197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GROWTH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D553F3-E1E0-CCEE-BCFB-7150DC21D9CE}"/>
              </a:ext>
            </a:extLst>
          </p:cNvPr>
          <p:cNvSpPr/>
          <p:nvPr/>
        </p:nvSpPr>
        <p:spPr>
          <a:xfrm>
            <a:off x="1926019" y="1098261"/>
            <a:ext cx="8566489" cy="571040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2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78E5B109-E50B-348F-F6BE-456D69AA1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D059086-0EA3-34D8-3D8D-F2A462A70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"/>
            <a:ext cx="9144000" cy="685800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34516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BE5C"/>
      </a:accent1>
      <a:accent2>
        <a:srgbClr val="419BD6"/>
      </a:accent2>
      <a:accent3>
        <a:srgbClr val="656566"/>
      </a:accent3>
      <a:accent4>
        <a:srgbClr val="508831"/>
      </a:accent4>
      <a:accent5>
        <a:srgbClr val="055587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Eurostile Extended"/>
        <a:ea typeface=""/>
        <a:cs typeface=""/>
      </a:majorFont>
      <a:minorFont>
        <a:latin typeface="Futura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1012</Words>
  <Application>Microsoft Office PowerPoint</Application>
  <PresentationFormat>Widescreen</PresentationFormat>
  <Paragraphs>248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-apple-system</vt:lpstr>
      <vt:lpstr>Arial</vt:lpstr>
      <vt:lpstr>Calibri</vt:lpstr>
      <vt:lpstr>Eurostile Extended</vt:lpstr>
      <vt:lpstr>Futura Std Book</vt:lpstr>
      <vt:lpstr>Raleway</vt:lpstr>
      <vt:lpstr>Office Theme</vt:lpstr>
      <vt:lpstr>SMALL BUSINESS Social Media Workshop</vt:lpstr>
      <vt:lpstr>PowerPoint Presentation</vt:lpstr>
      <vt:lpstr>Becky Chumley, Partner + Director of Digital Marketing</vt:lpstr>
      <vt:lpstr>Kevin Crenshaw, Partner + CEO</vt:lpstr>
      <vt:lpstr>Raise your Hand If…</vt:lpstr>
      <vt:lpstr>So, You Want to Catch Fish?</vt:lpstr>
      <vt:lpstr>Digital Marketing</vt:lpstr>
      <vt:lpstr>Marketing &amp; The Business Life Cycle</vt:lpstr>
      <vt:lpstr>Social Media</vt:lpstr>
      <vt:lpstr>PowerPoint Presentation</vt:lpstr>
      <vt:lpstr>Who Are Your Best Customers</vt:lpstr>
      <vt:lpstr>FACEBOOK</vt:lpstr>
      <vt:lpstr>Meta Business Structure</vt:lpstr>
      <vt:lpstr>Best Practices: Facebook</vt:lpstr>
      <vt:lpstr>Measuring Success: Facebook</vt:lpstr>
      <vt:lpstr>Instagram</vt:lpstr>
      <vt:lpstr>Instagram Business Page</vt:lpstr>
      <vt:lpstr>Best Practices: Instagram</vt:lpstr>
      <vt:lpstr>Measuring Success: Instagram</vt:lpstr>
      <vt:lpstr>Best Practices: Reels</vt:lpstr>
      <vt:lpstr>Best Practices: Stories</vt:lpstr>
      <vt:lpstr>TikTok</vt:lpstr>
      <vt:lpstr>TikTok Business Page</vt:lpstr>
      <vt:lpstr>Best Practices: TikTok</vt:lpstr>
      <vt:lpstr>Measuring Success: TikTok</vt:lpstr>
      <vt:lpstr>PowerPoint Presentation</vt:lpstr>
      <vt:lpstr>Meta Campaigns</vt:lpstr>
      <vt:lpstr>TikTok Campaigns</vt:lpstr>
      <vt:lpstr>PowerPoint Presentation</vt:lpstr>
      <vt:lpstr>Measure Marketing Success</vt:lpstr>
      <vt:lpstr>Connect with Us!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Take on Digital Marketing</dc:title>
  <dc:creator>Becky Chumley</dc:creator>
  <cp:lastModifiedBy>Becky Chumley</cp:lastModifiedBy>
  <cp:revision>14</cp:revision>
  <dcterms:created xsi:type="dcterms:W3CDTF">2022-08-29T19:43:17Z</dcterms:created>
  <dcterms:modified xsi:type="dcterms:W3CDTF">2023-03-07T18:33:11Z</dcterms:modified>
</cp:coreProperties>
</file>